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9" r:id="rId3"/>
    <p:sldId id="265" r:id="rId4"/>
    <p:sldId id="271" r:id="rId5"/>
    <p:sldId id="258" r:id="rId6"/>
    <p:sldId id="260" r:id="rId7"/>
    <p:sldId id="261" r:id="rId8"/>
    <p:sldId id="262" r:id="rId9"/>
    <p:sldId id="266" r:id="rId10"/>
    <p:sldId id="270" r:id="rId11"/>
    <p:sldId id="269" r:id="rId12"/>
    <p:sldId id="263" r:id="rId13"/>
    <p:sldId id="267" r:id="rId14"/>
    <p:sldId id="268" r:id="rId15"/>
    <p:sldId id="286" r:id="rId16"/>
    <p:sldId id="302" r:id="rId17"/>
    <p:sldId id="272" r:id="rId18"/>
    <p:sldId id="277" r:id="rId19"/>
    <p:sldId id="292" r:id="rId20"/>
    <p:sldId id="293" r:id="rId21"/>
    <p:sldId id="295" r:id="rId22"/>
    <p:sldId id="296" r:id="rId23"/>
    <p:sldId id="297" r:id="rId24"/>
    <p:sldId id="298" r:id="rId25"/>
    <p:sldId id="287" r:id="rId26"/>
    <p:sldId id="282" r:id="rId27"/>
    <p:sldId id="284" r:id="rId28"/>
    <p:sldId id="294" r:id="rId29"/>
    <p:sldId id="299" r:id="rId30"/>
    <p:sldId id="300" r:id="rId31"/>
    <p:sldId id="301" r:id="rId32"/>
    <p:sldId id="303" r:id="rId33"/>
    <p:sldId id="304" r:id="rId34"/>
    <p:sldId id="305" r:id="rId35"/>
    <p:sldId id="30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881" autoAdjust="0"/>
  </p:normalViewPr>
  <p:slideViewPr>
    <p:cSldViewPr>
      <p:cViewPr>
        <p:scale>
          <a:sx n="50" d="100"/>
          <a:sy n="50" d="100"/>
        </p:scale>
        <p:origin x="-1734" y="-2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56242-E2B9-4130-B934-30F9B564F4CB}" type="datetimeFigureOut">
              <a:rPr lang="en-US" smtClean="0"/>
              <a:pPr/>
              <a:t>11/24/2013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CE4FCB-3E48-408D-A18D-3867D81BFF2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6BAEF5-3719-4D9E-A1D2-987283840DD6}" type="slidenum">
              <a:rPr lang="en-US"/>
              <a:pPr/>
              <a:t>3</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a:t>	The names of the two atomic bombs were “The Fat Man” and “The Little Boy.” The Little Boy bomb was a gun-type fission bomb (shown above). Gun-type bombs generate a nuclear explosion by firing one piece of fissile material into another of the same type. In this case, the material is uranium. The bomb is gun-like in that a small wedge of uranium is fired at a larger, target piece. Upon impact, the two pieces fuse together briefly, forming what is called a supercritical mass (a mass slightly greater than what is necessary to sustain a chain reaction). The rapid release of massive amounts of energy in a limited volume creates the explosion. In the Little Boy bomb, a mass of uranium about the size of a baseball produced an explosion as powerful as 20 kilotons of TNT. (Microsoft Encarta Encyclopedia.)</a:t>
            </a:r>
          </a:p>
          <a:p>
            <a:r>
              <a:rPr lang="en-US"/>
              <a:t>Picture from – “Fission Bomb” Microsoft Encarta Encyclopedia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3F6A4-F14E-442D-BDE1-5AC37CDF2E54}" type="slidenum">
              <a:rPr lang="en-US"/>
              <a:pPr/>
              <a:t>26</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pPr lvl="1"/>
            <a:r>
              <a:rPr lang="en-US"/>
              <a:t>	Now that the first atomic bomb was dropped on Hiroshima, top U.S. leaders felt that Japan deserved a warning before the second bomb was dropped. Thousands of leaflets were dropped on every major city in Japan. They used Hiroshima as an example of the destructive power of the US’s new weapon. America urged that Japan “accept the consequences and begin the work of building a new, better and peace-loving country.” Every leaflet concluded by saying in big bold letters, </a:t>
            </a:r>
            <a:r>
              <a:rPr lang="en-US" b="1"/>
              <a:t>EVACUATE YOUR CITIES. </a:t>
            </a:r>
            <a:r>
              <a:rPr lang="en-US"/>
              <a:t>These leaflets were dropped soon after the atomic bomb was dropped on Hiroshima (August 6, 1945).</a:t>
            </a:r>
          </a:p>
          <a:p>
            <a:endParaRPr lang="en-US"/>
          </a:p>
          <a:p>
            <a:r>
              <a:rPr lang="en-US"/>
              <a:t>Picture - www.childrenofthemanhattanproject.org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87B786-E466-4FDE-9AA4-639E90DA7F8C}" type="slidenum">
              <a:rPr lang="en-US"/>
              <a:pPr/>
              <a:t>27</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t>	In the before and after pictures above, clearly the immediate effects of the bombing are disastrous. On August 1, 1945, high-explosive bombs were dropped on the city. After this bombing, school children were evacuated to rural areas. Five days later, August 6, 1945, Nagasaki experienced its first large scale-bombing. A little north of Nagasaki was a camp holding British POW’s. The atomic bomb saved their lives because they were working underground in the coal mines while the atomic bombs were dropped. </a:t>
            </a:r>
          </a:p>
          <a:p>
            <a:r>
              <a:rPr lang="en-US"/>
              <a:t>Picture from - http://www2.tcaps.net/ejh/Cooper-Abomb/THE%20TASK_files/image003.gif</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F58A17-F666-4D28-9F5D-FC4A4EA52CA0}" type="slidenum">
              <a:rPr lang="en-US"/>
              <a:pPr/>
              <a:t>5</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t>	 Einstein sent a letter to F.D.R. on August 1939 regarding the construction of an atomic bomb. The letter helped start the American atomic bomb project, but the United States did not immediately begin a crash program to build nuclear weapons. Leo Szilard was a Germany refugee physicist who discovered  the nuclear chain reaction as a means of liberating atomic energy and creating an atomic bomb. Szilard worked for the Manhattan Project's Chicago laboratory. Einstein’s letter was taken seriously and America prepared itself for a top secret nuclear program.</a:t>
            </a:r>
          </a:p>
          <a:p>
            <a:endParaRPr lang="en-US"/>
          </a:p>
          <a:p>
            <a:r>
              <a:rPr lang="en-US"/>
              <a:t>PRIMARY SOURCE FROM - http://www.theenolagay.com/study.html#DECIDING%20TO%20BUILD%20THE%20BOMB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4E73A8-C339-4F36-A6B8-27C334D4B34E}" type="slidenum">
              <a:rPr lang="en-US"/>
              <a:pPr/>
              <a:t>9</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t>	The “Trinity” test was the first successful test of a nuclear weapon. The bomb tested an implosion-design plutonium bomb. This type of bomb was used in Nagasaki. The explosion was the equivalent of 20 kilotons of TNT. The test signified the beginning of the “atomic age.” 	</a:t>
            </a:r>
          </a:p>
          <a:p>
            <a:r>
              <a:rPr lang="en-US"/>
              <a:t>	Betting pools were set up among the observers of “Trinity” on the results of the test. Some predictions ranged from zero, a dud, to 18 kilotons of TNT to destruction of the state of New Mexico to the ignition of the atmosphere and incineration of the planet. </a:t>
            </a:r>
          </a:p>
          <a:p>
            <a:r>
              <a:rPr lang="en-US"/>
              <a:t>	 This first nuclear explosion cast an ominous shadow over many, especially Oppenheimer. Robert Oppenheimer later said he thought of the lines from the Hindu scripture, the Bhagavad-Gita, </a:t>
            </a:r>
            <a:r>
              <a:rPr lang="en-US" i="1"/>
              <a:t>"I am become Death, Destroyer of Worlds."</a:t>
            </a:r>
          </a:p>
          <a:p>
            <a:r>
              <a:rPr lang="en-US"/>
              <a:t>Picture - http://www.firstpulseprojects.com/trin2.jpg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E4FCB-3E48-408D-A18D-3867D81BFF24}"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2C3072-7734-4A4E-9D17-DD8301B3AB6B}" type="slidenum">
              <a:rPr lang="en-US"/>
              <a:pPr/>
              <a:t>13</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	The picture model shown above shows the type of bombs that were dropped in Japan. In Hiroshima, the Fat Man was a gun-type assembly method bomb. In Nagasaki, the Little Boy was an implosion assembly method type bomb. Japan estimates a death toll of of 240,000. Once again, the immense radiation is detrimental to health, and can create problems such as thyroid cancer. Those that survived the bomb are called hibakusha (exposed to the bomb). Today, there are over 266,000 hibakusha in Japan. </a:t>
            </a:r>
          </a:p>
          <a:p>
            <a:r>
              <a:rPr lang="en-US"/>
              <a:t>Type of bomb picture from - http://en.wikipedia.org/wiki/Image:Fission_bomb_assembly_methods.svg</a:t>
            </a:r>
          </a:p>
          <a:p>
            <a:r>
              <a:rPr lang="en-US"/>
              <a:t>Fat man – http://en.wikipedia.org/wiki/Image:Fat_man.jpg</a:t>
            </a:r>
          </a:p>
          <a:p>
            <a:r>
              <a:rPr lang="en-US"/>
              <a:t>Little boy - http://en.wikipedia.org/wiki/Image:Little_boy.jpg</a:t>
            </a:r>
          </a:p>
          <a:p>
            <a:r>
              <a:rPr lang="en-US"/>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CE4FCB-3E48-408D-A18D-3867D81BFF24}"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3B8A2-767A-467E-A4A5-F2115570F321}" type="slidenum">
              <a:rPr lang="en-US"/>
              <a:pPr/>
              <a:t>18</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t>	The Enola Gay dropped “The Little Boy” bomb over Hiroshima, Japan. Its crew trained at Wendover Army Air Field in Wendover, UT. as part of Project Alberta during the Manhattan project. The Hiroshima mission has been described as “tactically flawless”, and the crew returned safely to its base on Tinian to great celebration.</a:t>
            </a:r>
          </a:p>
          <a:p>
            <a:endParaRPr lang="en-US"/>
          </a:p>
          <a:p>
            <a:r>
              <a:rPr lang="en-US"/>
              <a:t>Picture from - http://www.tangischools.org/schools/phs/think/man/tibbets.jpg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BC5F4C-8C15-4D51-969E-0B20919366D1}" type="slidenum">
              <a:rPr lang="en-US"/>
              <a:pPr/>
              <a:t>19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a:t>	The picture above is a model of Hiroshima pre-atomic bomb. Before the bombing, Hiroshima was a city of industrial and military significance. There were even some military camps located nearby. It was one of the few cities in Japan, nearly untouched by American bombing. Hiroshima was picked as a target location because there was a large population, no POW camps, and the hills nearby would be “spectacular” when bombed.</a:t>
            </a:r>
          </a:p>
          <a:p>
            <a:r>
              <a:rPr lang="en-US"/>
              <a:t>Picture from - http://www.jfeenstra.com/pacific/SP205.jpg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A8519-F329-4BF5-856C-87E6C00A4AB0}" type="slidenum">
              <a:rPr lang="en-US"/>
              <a:pPr/>
              <a:t>20</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t>	The model above shows the great destruction at Hiroshima. The entire city was decimated within seconds. It is estimated that 70,000 – 90,000 instantly perished. However, there are also unaccounted deaths due to the massive radiation from the bomb. About 90 percent of the buildings in the city were damaged or completely destroyed. </a:t>
            </a:r>
          </a:p>
          <a:p>
            <a:r>
              <a:rPr lang="en-US"/>
              <a:t>Picture from - http://www.jfeenstra.com/south_pacific_tour_page_three.htm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838200"/>
            <a:ext cx="5943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57400" y="2667000"/>
            <a:ext cx="3352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2600" y="2667000"/>
            <a:ext cx="3352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B231DD2-934B-498C-AC58-AA6151D4DFF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438400" y="838200"/>
            <a:ext cx="5943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57400" y="2667000"/>
            <a:ext cx="3352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562600" y="2667000"/>
            <a:ext cx="3352800" cy="4038600"/>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57050C0-C587-4CE9-8E73-3D7682427ED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838200"/>
            <a:ext cx="5943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2667000"/>
            <a:ext cx="3352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562600" y="2667000"/>
            <a:ext cx="33528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90A46E6-0CB3-4AF5-80F4-F7C7A042E7E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88D80-C130-437A-B783-3F2C728C2EA3}" type="datetimeFigureOut">
              <a:rPr lang="en-US" smtClean="0"/>
              <a:pPr/>
              <a:t>11/24/2013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E58333-E359-4B9D-B22B-04A4B9B633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88D80-C130-437A-B783-3F2C728C2EA3}" type="datetimeFigureOut">
              <a:rPr lang="en-US" smtClean="0"/>
              <a:pPr/>
              <a:t>11/24/2013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E58333-E359-4B9D-B22B-04A4B9B633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Atomic Age</a:t>
            </a:r>
            <a:endParaRPr lang="en-US" dirty="0"/>
          </a:p>
        </p:txBody>
      </p:sp>
      <p:sp>
        <p:nvSpPr>
          <p:cNvPr id="3" name="Subtitle 2"/>
          <p:cNvSpPr>
            <a:spLocks noGrp="1"/>
          </p:cNvSpPr>
          <p:nvPr>
            <p:ph type="subTitle" idx="1"/>
          </p:nvPr>
        </p:nvSpPr>
        <p:spPr/>
        <p:txBody>
          <a:bodyPr/>
          <a:lstStyle/>
          <a:p>
            <a:r>
              <a:rPr lang="en-US" dirty="0" smtClean="0"/>
              <a:t>Goal: I will be able to understand the beginnings of the atomic age.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upload.wikimedia.org/wikipedia/commons/thumb/8/8d/Trinity_shot_color.jpg/220px-Trinity_shot_color.jpg"/>
          <p:cNvPicPr>
            <a:picLocks noChangeAspect="1" noChangeArrowheads="1"/>
          </p:cNvPicPr>
          <p:nvPr/>
        </p:nvPicPr>
        <p:blipFill>
          <a:blip r:embed="rId2" cstate="print"/>
          <a:srcRect/>
          <a:stretch>
            <a:fillRect/>
          </a:stretch>
        </p:blipFill>
        <p:spPr bwMode="auto">
          <a:xfrm>
            <a:off x="1905000" y="0"/>
            <a:ext cx="5943600" cy="683514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2770" name="Picture 2" descr="http://upload.wikimedia.org/wikipedia/commons/7/72/Trinity_Test_-_Installation_of_Jumbo_prior_to_the_test.jpg"/>
          <p:cNvPicPr>
            <a:picLocks noChangeAspect="1" noChangeArrowheads="1"/>
          </p:cNvPicPr>
          <p:nvPr/>
        </p:nvPicPr>
        <p:blipFill>
          <a:blip r:embed="rId2" cstate="print"/>
          <a:srcRect/>
          <a:stretch>
            <a:fillRect/>
          </a:stretch>
        </p:blipFill>
        <p:spPr bwMode="auto">
          <a:xfrm>
            <a:off x="1600200" y="0"/>
            <a:ext cx="5953125" cy="715829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Test Equivalents</a:t>
            </a:r>
            <a:endParaRPr lang="en-US" dirty="0"/>
          </a:p>
        </p:txBody>
      </p:sp>
      <p:sp>
        <p:nvSpPr>
          <p:cNvPr id="3" name="Content Placeholder 2"/>
          <p:cNvSpPr>
            <a:spLocks noGrp="1"/>
          </p:cNvSpPr>
          <p:nvPr>
            <p:ph idx="1"/>
          </p:nvPr>
        </p:nvSpPr>
        <p:spPr/>
        <p:txBody>
          <a:bodyPr>
            <a:normAutofit fontScale="92500"/>
          </a:bodyPr>
          <a:lstStyle/>
          <a:p>
            <a:r>
              <a:rPr lang="en-US" dirty="0" smtClean="0"/>
              <a:t>140 million degrees F</a:t>
            </a:r>
          </a:p>
          <a:p>
            <a:r>
              <a:rPr lang="en-US" dirty="0" smtClean="0"/>
              <a:t>Initial explosion was brighter than the sun</a:t>
            </a:r>
          </a:p>
          <a:p>
            <a:r>
              <a:rPr lang="en-US" dirty="0" smtClean="0"/>
              <a:t>bomb’s cloud rose at 5000 ft a minute</a:t>
            </a:r>
          </a:p>
          <a:p>
            <a:r>
              <a:rPr lang="en-US" dirty="0" smtClean="0"/>
              <a:t>22,000 tons of conventional explosives</a:t>
            </a:r>
          </a:p>
          <a:p>
            <a:r>
              <a:rPr lang="en-US" dirty="0" smtClean="0"/>
              <a:t>5,000 bombers would have been needed to deliver payload</a:t>
            </a:r>
          </a:p>
          <a:p>
            <a:r>
              <a:rPr lang="en-US" dirty="0" smtClean="0"/>
              <a:t>Created a 1,200 ft crater in diameter, 25 ft deep</a:t>
            </a:r>
          </a:p>
          <a:p>
            <a:r>
              <a:rPr lang="en-US" dirty="0" smtClean="0"/>
              <a:t>Light from explosion seen from 180 miles away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600200" y="228600"/>
            <a:ext cx="7543800" cy="1600200"/>
          </a:xfrm>
        </p:spPr>
        <p:txBody>
          <a:bodyPr/>
          <a:lstStyle/>
          <a:p>
            <a:r>
              <a:rPr lang="en-US" sz="4800" b="1">
                <a:effectLst>
                  <a:outerShdw blurRad="38100" dist="38100" dir="2700000" algn="tl">
                    <a:srgbClr val="C0C0C0"/>
                  </a:outerShdw>
                </a:effectLst>
              </a:rPr>
              <a:t>Fat Man and </a:t>
            </a:r>
            <a:br>
              <a:rPr lang="en-US" sz="4800" b="1">
                <a:effectLst>
                  <a:outerShdw blurRad="38100" dist="38100" dir="2700000" algn="tl">
                    <a:srgbClr val="C0C0C0"/>
                  </a:outerShdw>
                </a:effectLst>
              </a:rPr>
            </a:br>
            <a:r>
              <a:rPr lang="en-US" sz="4800" b="1">
                <a:effectLst>
                  <a:outerShdw blurRad="38100" dist="38100" dir="2700000" algn="tl">
                    <a:srgbClr val="C0C0C0"/>
                  </a:outerShdw>
                </a:effectLst>
              </a:rPr>
              <a:t>Little Boy</a:t>
            </a:r>
          </a:p>
        </p:txBody>
      </p:sp>
      <p:pic>
        <p:nvPicPr>
          <p:cNvPr id="122890" name="Picture 10"/>
          <p:cNvPicPr>
            <a:picLocks noChangeAspect="1" noChangeArrowheads="1"/>
          </p:cNvPicPr>
          <p:nvPr/>
        </p:nvPicPr>
        <p:blipFill>
          <a:blip r:embed="rId3" cstate="print">
            <a:lum bright="-6000" contrast="6000"/>
          </a:blip>
          <a:srcRect/>
          <a:stretch>
            <a:fillRect/>
          </a:stretch>
        </p:blipFill>
        <p:spPr bwMode="auto">
          <a:xfrm>
            <a:off x="2057400" y="2697163"/>
            <a:ext cx="3200400" cy="2941637"/>
          </a:xfrm>
          <a:prstGeom prst="rect">
            <a:avLst/>
          </a:prstGeom>
          <a:noFill/>
          <a:ln w="19050">
            <a:solidFill>
              <a:schemeClr val="tx1"/>
            </a:solidFill>
            <a:miter lim="800000"/>
            <a:headEnd/>
            <a:tailEnd/>
          </a:ln>
          <a:effectLst/>
        </p:spPr>
      </p:pic>
      <p:pic>
        <p:nvPicPr>
          <p:cNvPr id="122891" name="Picture 11"/>
          <p:cNvPicPr>
            <a:picLocks noChangeAspect="1" noChangeArrowheads="1"/>
          </p:cNvPicPr>
          <p:nvPr/>
        </p:nvPicPr>
        <p:blipFill>
          <a:blip r:embed="rId4" cstate="print"/>
          <a:srcRect/>
          <a:stretch>
            <a:fillRect/>
          </a:stretch>
        </p:blipFill>
        <p:spPr bwMode="auto">
          <a:xfrm>
            <a:off x="5638800" y="4495800"/>
            <a:ext cx="2133600" cy="1565275"/>
          </a:xfrm>
          <a:prstGeom prst="rect">
            <a:avLst/>
          </a:prstGeom>
          <a:noFill/>
          <a:ln w="3175">
            <a:solidFill>
              <a:schemeClr val="tx1"/>
            </a:solidFill>
            <a:miter lim="800000"/>
            <a:headEnd/>
            <a:tailEnd/>
          </a:ln>
          <a:effectLst/>
        </p:spPr>
      </p:pic>
      <p:pic>
        <p:nvPicPr>
          <p:cNvPr id="122892" name="Picture 12"/>
          <p:cNvPicPr>
            <a:picLocks noChangeAspect="1" noChangeArrowheads="1"/>
          </p:cNvPicPr>
          <p:nvPr/>
        </p:nvPicPr>
        <p:blipFill>
          <a:blip r:embed="rId5" cstate="print"/>
          <a:srcRect/>
          <a:stretch>
            <a:fillRect/>
          </a:stretch>
        </p:blipFill>
        <p:spPr bwMode="auto">
          <a:xfrm rot="-21600000">
            <a:off x="5638800" y="2362200"/>
            <a:ext cx="2114550" cy="1463675"/>
          </a:xfrm>
          <a:prstGeom prst="rect">
            <a:avLst/>
          </a:prstGeom>
          <a:noFill/>
          <a:ln w="3175">
            <a:solidFill>
              <a:schemeClr val="tx1"/>
            </a:solidFill>
            <a:miter lim="800000"/>
            <a:headEnd/>
            <a:tailEnd/>
          </a:ln>
          <a:effectLst/>
        </p:spPr>
      </p:pic>
      <p:sp>
        <p:nvSpPr>
          <p:cNvPr id="122893" name="Text Box 13"/>
          <p:cNvSpPr txBox="1">
            <a:spLocks noChangeArrowheads="1"/>
          </p:cNvSpPr>
          <p:nvPr/>
        </p:nvSpPr>
        <p:spPr bwMode="auto">
          <a:xfrm>
            <a:off x="7848600" y="2590800"/>
            <a:ext cx="1066800" cy="8858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2600" b="1">
                <a:latin typeface="Arial" charset="0"/>
              </a:rPr>
              <a:t>“Fat Man”</a:t>
            </a:r>
          </a:p>
        </p:txBody>
      </p:sp>
      <p:sp>
        <p:nvSpPr>
          <p:cNvPr id="122894" name="Text Box 14"/>
          <p:cNvSpPr txBox="1">
            <a:spLocks noChangeArrowheads="1"/>
          </p:cNvSpPr>
          <p:nvPr/>
        </p:nvSpPr>
        <p:spPr bwMode="auto">
          <a:xfrm>
            <a:off x="7848600" y="4800600"/>
            <a:ext cx="1295400" cy="885825"/>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2600" b="1">
                <a:latin typeface="Arial" charset="0"/>
              </a:rPr>
              <a:t>“Little Boy”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Task…</a:t>
            </a:r>
            <a:endParaRPr lang="en-US" dirty="0"/>
          </a:p>
        </p:txBody>
      </p:sp>
      <p:sp>
        <p:nvSpPr>
          <p:cNvPr id="6" name="Content Placeholder 5"/>
          <p:cNvSpPr>
            <a:spLocks noGrp="1"/>
          </p:cNvSpPr>
          <p:nvPr>
            <p:ph idx="1"/>
          </p:nvPr>
        </p:nvSpPr>
        <p:spPr/>
        <p:txBody>
          <a:bodyPr/>
          <a:lstStyle/>
          <a:p>
            <a:r>
              <a:rPr lang="en-US" dirty="0" smtClean="0"/>
              <a:t>Read through the “Oppenheimer” reading and President Truman’s “Diary at </a:t>
            </a:r>
            <a:r>
              <a:rPr lang="en-US" dirty="0" err="1" smtClean="0"/>
              <a:t>Postdam</a:t>
            </a:r>
            <a:r>
              <a:rPr lang="en-US" dirty="0" smtClean="0"/>
              <a:t>”</a:t>
            </a:r>
          </a:p>
          <a:p>
            <a:r>
              <a:rPr lang="en-US" dirty="0" smtClean="0"/>
              <a:t>Answer the questions.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Do you agree with Oppenheimer’s reasoning for the building and testing of atomic weapons?</a:t>
            </a:r>
          </a:p>
          <a:p>
            <a:endParaRPr lang="en-US" dirty="0" smtClean="0"/>
          </a:p>
          <a:p>
            <a:endParaRPr lang="en-US" dirty="0" smtClean="0"/>
          </a:p>
          <a:p>
            <a:r>
              <a:rPr lang="en-US" dirty="0" smtClean="0"/>
              <a:t>Turn in the Oppenheimer/Truman questions.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to Drop the Bomb</a:t>
            </a:r>
            <a:endParaRPr lang="en-US" dirty="0"/>
          </a:p>
        </p:txBody>
      </p:sp>
      <p:sp>
        <p:nvSpPr>
          <p:cNvPr id="3" name="Content Placeholder 2"/>
          <p:cNvSpPr>
            <a:spLocks noGrp="1"/>
          </p:cNvSpPr>
          <p:nvPr>
            <p:ph idx="1"/>
          </p:nvPr>
        </p:nvSpPr>
        <p:spPr/>
        <p:txBody>
          <a:bodyPr>
            <a:normAutofit/>
          </a:bodyPr>
          <a:lstStyle/>
          <a:p>
            <a:r>
              <a:rPr lang="en-US" dirty="0" smtClean="0"/>
              <a:t>Read through four options (in brief below)</a:t>
            </a:r>
          </a:p>
          <a:p>
            <a:r>
              <a:rPr lang="en-US" dirty="0" smtClean="0"/>
              <a:t>What would you do?</a:t>
            </a:r>
          </a:p>
          <a:p>
            <a:pPr marL="914400" lvl="1" indent="-514350">
              <a:buFont typeface="+mj-lt"/>
              <a:buAutoNum type="arabicPeriod"/>
            </a:pPr>
            <a:r>
              <a:rPr lang="en-US" dirty="0" smtClean="0"/>
              <a:t>Invade Japan</a:t>
            </a:r>
          </a:p>
          <a:p>
            <a:pPr marL="914400" lvl="1" indent="-514350">
              <a:buFont typeface="+mj-lt"/>
              <a:buAutoNum type="arabicPeriod"/>
            </a:pPr>
            <a:r>
              <a:rPr lang="en-US" dirty="0" smtClean="0"/>
              <a:t>Bomb and Blockade</a:t>
            </a:r>
          </a:p>
          <a:p>
            <a:pPr marL="914400" lvl="1" indent="-514350">
              <a:buFont typeface="+mj-lt"/>
              <a:buAutoNum type="arabicPeriod"/>
            </a:pPr>
            <a:r>
              <a:rPr lang="en-US" dirty="0" smtClean="0"/>
              <a:t>Demonstrate the power of your atomic bombs in an effort to persuade the Japanese to surrender</a:t>
            </a:r>
          </a:p>
          <a:p>
            <a:pPr marL="914400" lvl="1" indent="-514350">
              <a:buFont typeface="+mj-lt"/>
              <a:buAutoNum type="arabicPeriod"/>
            </a:pPr>
            <a:r>
              <a:rPr lang="en-US" dirty="0" smtClean="0"/>
              <a:t>Drop the atomic bombs on selected Japanese industrial cities</a:t>
            </a:r>
          </a:p>
          <a:p>
            <a:pPr lvl="1"/>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Japan</a:t>
            </a:r>
            <a:endParaRPr lang="en-US" dirty="0"/>
          </a:p>
        </p:txBody>
      </p:sp>
      <p:sp>
        <p:nvSpPr>
          <p:cNvPr id="3" name="Content Placeholder 2"/>
          <p:cNvSpPr>
            <a:spLocks noGrp="1"/>
          </p:cNvSpPr>
          <p:nvPr>
            <p:ph idx="1"/>
          </p:nvPr>
        </p:nvSpPr>
        <p:spPr/>
        <p:txBody>
          <a:bodyPr>
            <a:normAutofit lnSpcReduction="10000"/>
          </a:bodyPr>
          <a:lstStyle/>
          <a:p>
            <a:r>
              <a:rPr lang="en-US" dirty="0" smtClean="0"/>
              <a:t>President Truman decides to use atomic bomb against Japan</a:t>
            </a:r>
          </a:p>
          <a:p>
            <a:r>
              <a:rPr lang="en-US" dirty="0" smtClean="0"/>
              <a:t>Hiroshima was targeted for 2 reasons:</a:t>
            </a:r>
          </a:p>
          <a:p>
            <a:pPr lvl="1"/>
            <a:r>
              <a:rPr lang="en-US" dirty="0" smtClean="0"/>
              <a:t>Hadn’t been bombed yet</a:t>
            </a:r>
          </a:p>
          <a:p>
            <a:pPr lvl="1"/>
            <a:r>
              <a:rPr lang="en-US" dirty="0" smtClean="0"/>
              <a:t>Industrial and military center</a:t>
            </a:r>
          </a:p>
          <a:p>
            <a:r>
              <a:rPr lang="en-US" dirty="0" smtClean="0"/>
              <a:t>August 6, 1945- “Little Boy” dropped on Hiroshima</a:t>
            </a:r>
          </a:p>
          <a:p>
            <a:pPr lvl="1"/>
            <a:r>
              <a:rPr lang="en-US" dirty="0" smtClean="0"/>
              <a:t>60,000 killed on that day</a:t>
            </a:r>
          </a:p>
          <a:p>
            <a:pPr lvl="1"/>
            <a:r>
              <a:rPr lang="en-US" dirty="0" smtClean="0"/>
              <a:t>100,000 killed from lasting effects of the explosion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362200" y="381000"/>
            <a:ext cx="5943600" cy="838200"/>
          </a:xfrm>
        </p:spPr>
        <p:txBody>
          <a:bodyPr/>
          <a:lstStyle/>
          <a:p>
            <a:r>
              <a:rPr lang="en-US" sz="4800" b="1">
                <a:effectLst>
                  <a:outerShdw blurRad="38100" dist="38100" dir="2700000" algn="tl">
                    <a:srgbClr val="C0C0C0"/>
                  </a:outerShdw>
                </a:effectLst>
              </a:rPr>
              <a:t>The Enola Gay</a:t>
            </a:r>
          </a:p>
        </p:txBody>
      </p:sp>
      <p:sp>
        <p:nvSpPr>
          <p:cNvPr id="90118" name="Rectangle 6"/>
          <p:cNvSpPr>
            <a:spLocks noGrp="1" noChangeArrowheads="1"/>
          </p:cNvSpPr>
          <p:nvPr>
            <p:ph type="body" sz="half" idx="1"/>
          </p:nvPr>
        </p:nvSpPr>
        <p:spPr>
          <a:xfrm>
            <a:off x="457200" y="1447800"/>
            <a:ext cx="8001000" cy="4724400"/>
          </a:xfrm>
        </p:spPr>
        <p:txBody>
          <a:bodyPr>
            <a:normAutofit/>
          </a:bodyPr>
          <a:lstStyle/>
          <a:p>
            <a:pPr marL="700088" indent="-700088">
              <a:lnSpc>
                <a:spcPct val="90000"/>
              </a:lnSpc>
              <a:buSzPct val="110000"/>
              <a:buFontTx/>
              <a:buBlip>
                <a:blip r:embed="rId3"/>
              </a:buBlip>
            </a:pPr>
            <a:r>
              <a:rPr lang="en-US" sz="2400" dirty="0"/>
              <a:t>On August 6, 1945, the B-29 Enola Gay, under colonel Paul </a:t>
            </a:r>
            <a:r>
              <a:rPr lang="en-US" sz="2400" dirty="0" err="1"/>
              <a:t>Tibbits</a:t>
            </a:r>
            <a:r>
              <a:rPr lang="en-US" sz="2400" dirty="0"/>
              <a:t> left Tinian airbase in the West Pacific.</a:t>
            </a:r>
            <a:br>
              <a:rPr lang="en-US" sz="2400" dirty="0"/>
            </a:br>
            <a:endParaRPr lang="en-US" sz="2400" dirty="0"/>
          </a:p>
          <a:p>
            <a:pPr marL="700088" indent="-700088">
              <a:lnSpc>
                <a:spcPct val="90000"/>
              </a:lnSpc>
              <a:buSzPct val="110000"/>
              <a:buFontTx/>
              <a:buBlip>
                <a:blip r:embed="rId3"/>
              </a:buBlip>
            </a:pPr>
            <a:r>
              <a:rPr lang="en-US" sz="2400" dirty="0"/>
              <a:t>The six hour flight went </a:t>
            </a:r>
            <a:endParaRPr lang="en-US" sz="2400" dirty="0" smtClean="0"/>
          </a:p>
          <a:p>
            <a:pPr marL="700088" indent="-700088">
              <a:lnSpc>
                <a:spcPct val="90000"/>
              </a:lnSpc>
              <a:buSzPct val="110000"/>
              <a:buNone/>
            </a:pPr>
            <a:r>
              <a:rPr lang="en-US" sz="2400" dirty="0" smtClean="0"/>
              <a:t>exactly </a:t>
            </a:r>
            <a:r>
              <a:rPr lang="en-US" sz="2400" dirty="0"/>
              <a:t>as expected. </a:t>
            </a:r>
            <a:br>
              <a:rPr lang="en-US" sz="2400" dirty="0"/>
            </a:br>
            <a:endParaRPr lang="en-US" sz="2400" dirty="0"/>
          </a:p>
          <a:p>
            <a:pPr marL="700088" indent="-700088">
              <a:lnSpc>
                <a:spcPct val="90000"/>
              </a:lnSpc>
              <a:buSzPct val="110000"/>
              <a:buFontTx/>
              <a:buBlip>
                <a:blip r:embed="rId3"/>
              </a:buBlip>
            </a:pPr>
            <a:r>
              <a:rPr lang="en-US" sz="2400" dirty="0"/>
              <a:t>The bomb was </a:t>
            </a:r>
            <a:br>
              <a:rPr lang="en-US" sz="2400" dirty="0"/>
            </a:br>
            <a:r>
              <a:rPr lang="en-US" sz="2400" dirty="0"/>
              <a:t>armed midway </a:t>
            </a:r>
            <a:br>
              <a:rPr lang="en-US" sz="2400" dirty="0"/>
            </a:br>
            <a:r>
              <a:rPr lang="en-US" sz="2400" dirty="0"/>
              <a:t>and clear </a:t>
            </a:r>
            <a:br>
              <a:rPr lang="en-US" sz="2400" dirty="0"/>
            </a:br>
            <a:r>
              <a:rPr lang="en-US" sz="2400" dirty="0"/>
              <a:t>weather </a:t>
            </a:r>
            <a:br>
              <a:rPr lang="en-US" sz="2400" dirty="0"/>
            </a:br>
            <a:r>
              <a:rPr lang="en-US" sz="2400" dirty="0"/>
              <a:t>permitted for </a:t>
            </a:r>
            <a:br>
              <a:rPr lang="en-US" sz="2400" dirty="0"/>
            </a:br>
            <a:r>
              <a:rPr lang="en-US" sz="2400" dirty="0"/>
              <a:t>accuracy.</a:t>
            </a:r>
          </a:p>
          <a:p>
            <a:pPr marL="700088" indent="-700088">
              <a:lnSpc>
                <a:spcPct val="90000"/>
              </a:lnSpc>
              <a:buSzPct val="110000"/>
              <a:buFontTx/>
              <a:buBlip>
                <a:blip r:embed="rId3"/>
              </a:buBlip>
            </a:pPr>
            <a:endParaRPr lang="en-US" sz="2400" dirty="0"/>
          </a:p>
        </p:txBody>
      </p:sp>
      <p:pic>
        <p:nvPicPr>
          <p:cNvPr id="90119" name="Picture 7"/>
          <p:cNvPicPr>
            <a:picLocks noGrp="1" noChangeAspect="1" noChangeArrowheads="1"/>
          </p:cNvPicPr>
          <p:nvPr>
            <p:ph sz="half" idx="2"/>
          </p:nvPr>
        </p:nvPicPr>
        <p:blipFill>
          <a:blip r:embed="rId4" cstate="print"/>
          <a:srcRect/>
          <a:stretch>
            <a:fillRect/>
          </a:stretch>
        </p:blipFill>
        <p:spPr>
          <a:xfrm>
            <a:off x="4495800" y="2427572"/>
            <a:ext cx="4038600" cy="4079591"/>
          </a:xfrm>
          <a:ln>
            <a:solidFill>
              <a:schemeClr val="tx1"/>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057400" y="533400"/>
            <a:ext cx="6858000" cy="1219200"/>
          </a:xfrm>
        </p:spPr>
        <p:txBody>
          <a:bodyPr>
            <a:normAutofit fontScale="90000"/>
          </a:bodyPr>
          <a:lstStyle/>
          <a:p>
            <a:r>
              <a:rPr lang="en-US" sz="4800" b="1">
                <a:effectLst>
                  <a:outerShdw blurRad="38100" dist="38100" dir="2700000" algn="tl">
                    <a:srgbClr val="C0C0C0"/>
                  </a:outerShdw>
                </a:effectLst>
              </a:rPr>
              <a:t>Hiroshima Before The Atomic Bomb</a:t>
            </a:r>
          </a:p>
        </p:txBody>
      </p:sp>
      <p:pic>
        <p:nvPicPr>
          <p:cNvPr id="79878" name="Picture 6"/>
          <p:cNvPicPr>
            <a:picLocks noGrp="1" noChangeAspect="1" noChangeArrowheads="1"/>
          </p:cNvPicPr>
          <p:nvPr>
            <p:ph sz="half" idx="1"/>
          </p:nvPr>
        </p:nvPicPr>
        <p:blipFill>
          <a:blip r:embed="rId3" cstate="print"/>
          <a:srcRect/>
          <a:stretch>
            <a:fillRect/>
          </a:stretch>
        </p:blipFill>
        <p:spPr>
          <a:xfrm>
            <a:off x="228600" y="524591"/>
            <a:ext cx="8610600" cy="5865097"/>
          </a:xfrm>
          <a:noFill/>
          <a:ln w="19050">
            <a:solidFill>
              <a:schemeClr val="tx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FDR receives a letter from Albert Einstein</a:t>
            </a:r>
            <a:endParaRPr lang="en-US" dirty="0"/>
          </a:p>
        </p:txBody>
      </p:sp>
      <p:sp>
        <p:nvSpPr>
          <p:cNvPr id="3" name="Content Placeholder 2"/>
          <p:cNvSpPr>
            <a:spLocks noGrp="1"/>
          </p:cNvSpPr>
          <p:nvPr>
            <p:ph idx="1"/>
          </p:nvPr>
        </p:nvSpPr>
        <p:spPr/>
        <p:txBody>
          <a:bodyPr>
            <a:normAutofit/>
          </a:bodyPr>
          <a:lstStyle/>
          <a:p>
            <a:r>
              <a:rPr lang="en-US" dirty="0" smtClean="0"/>
              <a:t>Informed FDR of recent developments in splitting uranium atoms</a:t>
            </a:r>
          </a:p>
          <a:p>
            <a:pPr lvl="1"/>
            <a:r>
              <a:rPr lang="en-US" dirty="0" smtClean="0"/>
              <a:t>Could lead to “extremely powerful bombs of a new type” by means of nuclear fission</a:t>
            </a:r>
          </a:p>
          <a:p>
            <a:pPr lvl="2"/>
            <a:r>
              <a:rPr lang="en-US" dirty="0" smtClean="0"/>
              <a:t>Nucleus absorbs a neutron, breaks into two equal fragments</a:t>
            </a:r>
          </a:p>
          <a:p>
            <a:pPr lvl="2"/>
            <a:r>
              <a:rPr lang="en-US" dirty="0" smtClean="0"/>
              <a:t>Certain elements release other neutrons which break up more atoms, creates a chain reaction, releases large amounts of heat and radiation</a:t>
            </a:r>
          </a:p>
          <a:p>
            <a:pPr lvl="1"/>
            <a:r>
              <a:rPr lang="en-US" dirty="0" smtClean="0"/>
              <a:t>Incredibly destructive</a:t>
            </a: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752600" y="457200"/>
            <a:ext cx="7239000" cy="1295400"/>
          </a:xfrm>
        </p:spPr>
        <p:txBody>
          <a:bodyPr>
            <a:normAutofit fontScale="90000"/>
          </a:bodyPr>
          <a:lstStyle/>
          <a:p>
            <a:r>
              <a:rPr lang="en-US" sz="4800" b="1">
                <a:effectLst>
                  <a:outerShdw blurRad="38100" dist="38100" dir="2700000" algn="tl">
                    <a:srgbClr val="C0C0C0"/>
                  </a:outerShdw>
                </a:effectLst>
              </a:rPr>
              <a:t>Hiroshima After </a:t>
            </a:r>
            <a:br>
              <a:rPr lang="en-US" sz="4800" b="1">
                <a:effectLst>
                  <a:outerShdw blurRad="38100" dist="38100" dir="2700000" algn="tl">
                    <a:srgbClr val="C0C0C0"/>
                  </a:outerShdw>
                </a:effectLst>
              </a:rPr>
            </a:br>
            <a:r>
              <a:rPr lang="en-US" sz="4800" b="1">
                <a:effectLst>
                  <a:outerShdw blurRad="38100" dist="38100" dir="2700000" algn="tl">
                    <a:srgbClr val="C0C0C0"/>
                  </a:outerShdw>
                </a:effectLst>
              </a:rPr>
              <a:t>The Atomic Bomb</a:t>
            </a:r>
          </a:p>
        </p:txBody>
      </p:sp>
      <p:pic>
        <p:nvPicPr>
          <p:cNvPr id="86023" name="Picture 7"/>
          <p:cNvPicPr>
            <a:picLocks noChangeAspect="1" noChangeArrowheads="1"/>
          </p:cNvPicPr>
          <p:nvPr/>
        </p:nvPicPr>
        <p:blipFill>
          <a:blip r:embed="rId3" cstate="print"/>
          <a:srcRect/>
          <a:stretch>
            <a:fillRect/>
          </a:stretch>
        </p:blipFill>
        <p:spPr bwMode="auto">
          <a:xfrm>
            <a:off x="152400" y="381000"/>
            <a:ext cx="8848291" cy="6046788"/>
          </a:xfrm>
          <a:prstGeom prst="rect">
            <a:avLst/>
          </a:prstGeom>
          <a:noFill/>
          <a:ln w="635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File:Atomic bombing of Japan.jpg"/>
          <p:cNvPicPr>
            <a:picLocks noChangeAspect="1" noChangeArrowheads="1"/>
          </p:cNvPicPr>
          <p:nvPr/>
        </p:nvPicPr>
        <p:blipFill>
          <a:blip r:embed="rId2" cstate="print"/>
          <a:srcRect/>
          <a:stretch>
            <a:fillRect/>
          </a:stretch>
        </p:blipFill>
        <p:spPr bwMode="auto">
          <a:xfrm>
            <a:off x="3368842" y="0"/>
            <a:ext cx="11550316" cy="6858000"/>
          </a:xfrm>
          <a:prstGeom prst="rect">
            <a:avLst/>
          </a:prstGeom>
          <a:noFill/>
        </p:spPr>
      </p:pic>
      <p:pic>
        <p:nvPicPr>
          <p:cNvPr id="61442" name="Picture 2" descr="File:Hirgrnd1.jpg"/>
          <p:cNvPicPr>
            <a:picLocks noChangeAspect="1" noChangeArrowheads="1"/>
          </p:cNvPicPr>
          <p:nvPr/>
        </p:nvPicPr>
        <p:blipFill>
          <a:blip r:embed="rId3" cstate="print"/>
          <a:srcRect/>
          <a:stretch>
            <a:fillRect/>
          </a:stretch>
        </p:blipFill>
        <p:spPr bwMode="auto">
          <a:xfrm>
            <a:off x="0" y="1371600"/>
            <a:ext cx="3524250" cy="4572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2466" name="Picture 2" descr="File:Hiroshima 10km.jpg"/>
          <p:cNvPicPr>
            <a:picLocks noChangeAspect="1" noChangeArrowheads="1"/>
          </p:cNvPicPr>
          <p:nvPr/>
        </p:nvPicPr>
        <p:blipFill>
          <a:blip r:embed="rId2" cstate="print"/>
          <a:srcRect/>
          <a:stretch>
            <a:fillRect/>
          </a:stretch>
        </p:blipFill>
        <p:spPr bwMode="auto">
          <a:xfrm>
            <a:off x="4857750" y="1143000"/>
            <a:ext cx="4286250" cy="5715000"/>
          </a:xfrm>
          <a:prstGeom prst="rect">
            <a:avLst/>
          </a:prstGeom>
          <a:noFill/>
        </p:spPr>
      </p:pic>
      <p:pic>
        <p:nvPicPr>
          <p:cNvPr id="62468" name="Picture 4" descr="File:Hiroshima Dome 1945.gif"/>
          <p:cNvPicPr>
            <a:picLocks noChangeAspect="1" noChangeArrowheads="1"/>
          </p:cNvPicPr>
          <p:nvPr/>
        </p:nvPicPr>
        <p:blipFill>
          <a:blip r:embed="rId3" cstate="print"/>
          <a:srcRect/>
          <a:stretch>
            <a:fillRect/>
          </a:stretch>
        </p:blipFill>
        <p:spPr bwMode="auto">
          <a:xfrm>
            <a:off x="609600" y="762000"/>
            <a:ext cx="3657600" cy="570547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3490" name="Picture 2" descr="File:AtomicEffects-p7a.jpg"/>
          <p:cNvPicPr>
            <a:picLocks noChangeAspect="1" noChangeArrowheads="1"/>
          </p:cNvPicPr>
          <p:nvPr/>
        </p:nvPicPr>
        <p:blipFill>
          <a:blip r:embed="rId2" cstate="print"/>
          <a:srcRect/>
          <a:stretch>
            <a:fillRect/>
          </a:stretch>
        </p:blipFill>
        <p:spPr bwMode="auto">
          <a:xfrm>
            <a:off x="0" y="1143000"/>
            <a:ext cx="4514850" cy="5715000"/>
          </a:xfrm>
          <a:prstGeom prst="rect">
            <a:avLst/>
          </a:prstGeom>
          <a:noFill/>
        </p:spPr>
      </p:pic>
      <p:pic>
        <p:nvPicPr>
          <p:cNvPr id="63492" name="Picture 4" descr="File:AtomicEffects-p7b.jpg"/>
          <p:cNvPicPr>
            <a:picLocks noChangeAspect="1" noChangeArrowheads="1"/>
          </p:cNvPicPr>
          <p:nvPr/>
        </p:nvPicPr>
        <p:blipFill>
          <a:blip r:embed="rId3" cstate="print"/>
          <a:srcRect/>
          <a:stretch>
            <a:fillRect/>
          </a:stretch>
        </p:blipFill>
        <p:spPr bwMode="auto">
          <a:xfrm>
            <a:off x="4505325" y="1152524"/>
            <a:ext cx="4638675" cy="570547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4514" name="Picture 2" descr="File:Hiroshima aftermath.jpg"/>
          <p:cNvPicPr>
            <a:picLocks noChangeAspect="1" noChangeArrowheads="1"/>
          </p:cNvPicPr>
          <p:nvPr/>
        </p:nvPicPr>
        <p:blipFill>
          <a:blip r:embed="rId2" cstate="print"/>
          <a:srcRect/>
          <a:stretch>
            <a:fillRect/>
          </a:stretch>
        </p:blipFill>
        <p:spPr bwMode="auto">
          <a:xfrm>
            <a:off x="-108855" y="381001"/>
            <a:ext cx="9252855" cy="6477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on Japan, </a:t>
            </a:r>
            <a:r>
              <a:rPr lang="en-US" dirty="0" err="1" smtClean="0"/>
              <a:t>contd</a:t>
            </a:r>
            <a:endParaRPr lang="en-US" dirty="0"/>
          </a:p>
        </p:txBody>
      </p:sp>
      <p:sp>
        <p:nvSpPr>
          <p:cNvPr id="3" name="Content Placeholder 2"/>
          <p:cNvSpPr>
            <a:spLocks noGrp="1"/>
          </p:cNvSpPr>
          <p:nvPr>
            <p:ph idx="1"/>
          </p:nvPr>
        </p:nvSpPr>
        <p:spPr/>
        <p:txBody>
          <a:bodyPr/>
          <a:lstStyle/>
          <a:p>
            <a:r>
              <a:rPr lang="en-US" dirty="0" smtClean="0"/>
              <a:t>Following the bombing of Hiroshima, Japan was asked to surrender</a:t>
            </a:r>
          </a:p>
          <a:p>
            <a:pPr lvl="1"/>
            <a:r>
              <a:rPr lang="en-US" dirty="0" smtClean="0"/>
              <a:t>They refused</a:t>
            </a:r>
          </a:p>
          <a:p>
            <a:r>
              <a:rPr lang="en-US" dirty="0" smtClean="0"/>
              <a:t>August 9 1945 “Fat Man” was dropped on Nagasaki</a:t>
            </a:r>
          </a:p>
          <a:p>
            <a:pPr lvl="1"/>
            <a:r>
              <a:rPr lang="en-US" dirty="0" smtClean="0"/>
              <a:t>Killed ~60,000 people</a:t>
            </a:r>
          </a:p>
          <a:p>
            <a:r>
              <a:rPr lang="en-US" dirty="0" smtClean="0"/>
              <a:t>Third bomb was to dropped on August 19</a:t>
            </a:r>
          </a:p>
          <a:p>
            <a:r>
              <a:rPr lang="en-US" dirty="0" smtClean="0"/>
              <a:t>Japan surrenders on August 14, 1945</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676400" y="152400"/>
            <a:ext cx="7467600" cy="1143000"/>
          </a:xfrm>
        </p:spPr>
        <p:txBody>
          <a:bodyPr>
            <a:normAutofit fontScale="90000"/>
          </a:bodyPr>
          <a:lstStyle/>
          <a:p>
            <a:r>
              <a:rPr lang="en-US" sz="4200" b="1">
                <a:effectLst>
                  <a:outerShdw blurRad="38100" dist="38100" dir="2700000" algn="tl">
                    <a:srgbClr val="C0C0C0"/>
                  </a:outerShdw>
                </a:effectLst>
              </a:rPr>
              <a:t>Formal Warning </a:t>
            </a:r>
            <a:br>
              <a:rPr lang="en-US" sz="4200" b="1">
                <a:effectLst>
                  <a:outerShdw blurRad="38100" dist="38100" dir="2700000" algn="tl">
                    <a:srgbClr val="C0C0C0"/>
                  </a:outerShdw>
                </a:effectLst>
              </a:rPr>
            </a:br>
            <a:r>
              <a:rPr lang="en-US" sz="4200" b="1">
                <a:effectLst>
                  <a:outerShdw blurRad="38100" dist="38100" dir="2700000" algn="tl">
                    <a:srgbClr val="C0C0C0"/>
                  </a:outerShdw>
                </a:effectLst>
              </a:rPr>
              <a:t>to Japan</a:t>
            </a:r>
          </a:p>
        </p:txBody>
      </p:sp>
      <p:sp>
        <p:nvSpPr>
          <p:cNvPr id="194563" name="Rectangle 3"/>
          <p:cNvSpPr>
            <a:spLocks noGrp="1" noChangeArrowheads="1"/>
          </p:cNvSpPr>
          <p:nvPr>
            <p:ph type="body" sz="half" idx="1"/>
          </p:nvPr>
        </p:nvSpPr>
        <p:spPr>
          <a:xfrm>
            <a:off x="2057400" y="2667000"/>
            <a:ext cx="3365500" cy="4038600"/>
          </a:xfrm>
        </p:spPr>
        <p:txBody>
          <a:bodyPr/>
          <a:lstStyle/>
          <a:p>
            <a:pPr>
              <a:lnSpc>
                <a:spcPct val="80000"/>
              </a:lnSpc>
              <a:buFontTx/>
              <a:buNone/>
            </a:pPr>
            <a:r>
              <a:rPr lang="en-US" sz="2000"/>
              <a:t/>
            </a:r>
            <a:br>
              <a:rPr lang="en-US" sz="2000"/>
            </a:br>
            <a:endParaRPr lang="en-US" sz="2000"/>
          </a:p>
        </p:txBody>
      </p:sp>
      <p:sp>
        <p:nvSpPr>
          <p:cNvPr id="194564" name="Text Box 4"/>
          <p:cNvSpPr txBox="1">
            <a:spLocks noChangeArrowheads="1"/>
          </p:cNvSpPr>
          <p:nvPr/>
        </p:nvSpPr>
        <p:spPr bwMode="auto">
          <a:xfrm>
            <a:off x="5791200" y="1584325"/>
            <a:ext cx="3200400" cy="2554545"/>
          </a:xfrm>
          <a:prstGeom prst="rect">
            <a:avLst/>
          </a:prstGeom>
          <a:noFill/>
          <a:ln w="9525">
            <a:noFill/>
            <a:miter lim="800000"/>
            <a:headEnd/>
            <a:tailEnd/>
          </a:ln>
          <a:effectLst/>
        </p:spPr>
        <p:txBody>
          <a:bodyPr>
            <a:spAutoFit/>
          </a:bodyPr>
          <a:lstStyle/>
          <a:p>
            <a:pPr marL="233363" indent="-233363">
              <a:lnSpc>
                <a:spcPct val="100000"/>
              </a:lnSpc>
              <a:spcBef>
                <a:spcPct val="50000"/>
              </a:spcBef>
            </a:pPr>
            <a:r>
              <a:rPr lang="en-US" sz="2000" b="1" dirty="0"/>
              <a:t>The leaflets called for a petition to the Emperor of Japan to stop the war and agree to </a:t>
            </a:r>
            <a:r>
              <a:rPr lang="en-US" sz="2000" b="1" dirty="0" smtClean="0"/>
              <a:t>“accept the consequences and begin the work of building a new, better and peace-loving country.”</a:t>
            </a:r>
            <a:endParaRPr lang="en-US" sz="2000" b="1" dirty="0"/>
          </a:p>
        </p:txBody>
      </p:sp>
      <p:pic>
        <p:nvPicPr>
          <p:cNvPr id="194565" name="Picture 5" descr="MPP-PFIL-085"/>
          <p:cNvPicPr>
            <a:picLocks noGrp="1" noChangeAspect="1" noChangeArrowheads="1"/>
          </p:cNvPicPr>
          <p:nvPr>
            <p:ph sz="half" idx="2"/>
          </p:nvPr>
        </p:nvPicPr>
        <p:blipFill>
          <a:blip r:embed="rId3" cstate="print"/>
          <a:srcRect/>
          <a:stretch>
            <a:fillRect/>
          </a:stretch>
        </p:blipFill>
        <p:spPr>
          <a:xfrm>
            <a:off x="304800" y="2667000"/>
            <a:ext cx="5337478" cy="3352800"/>
          </a:xfrm>
          <a:noFill/>
          <a:ln w="19050">
            <a:solidFill>
              <a:srgbClr val="000000"/>
            </a:solidFill>
          </a:ln>
        </p:spPr>
      </p:pic>
      <p:sp>
        <p:nvSpPr>
          <p:cNvPr id="194566" name="Text Box 6"/>
          <p:cNvSpPr txBox="1">
            <a:spLocks noChangeArrowheads="1"/>
          </p:cNvSpPr>
          <p:nvPr/>
        </p:nvSpPr>
        <p:spPr bwMode="auto">
          <a:xfrm>
            <a:off x="2971800" y="6064250"/>
            <a:ext cx="1828800" cy="336550"/>
          </a:xfrm>
          <a:prstGeom prst="rect">
            <a:avLst/>
          </a:prstGeom>
          <a:noFill/>
          <a:ln w="9525">
            <a:noFill/>
            <a:miter lim="800000"/>
            <a:headEnd/>
            <a:tailEnd/>
          </a:ln>
          <a:effectLst/>
        </p:spPr>
        <p:txBody>
          <a:bodyPr>
            <a:spAutoFit/>
          </a:bodyPr>
          <a:lstStyle/>
          <a:p>
            <a:pPr>
              <a:lnSpc>
                <a:spcPct val="100000"/>
              </a:lnSpc>
              <a:spcBef>
                <a:spcPct val="50000"/>
              </a:spcBef>
              <a:buFontTx/>
              <a:buNone/>
            </a:pPr>
            <a:r>
              <a:rPr lang="en-US" sz="1600" b="1" dirty="0">
                <a:solidFill>
                  <a:srgbClr val="CC3300"/>
                </a:solidFill>
                <a:latin typeface="Arial" charset="0"/>
              </a:rPr>
              <a:t>Sample Leaflet</a:t>
            </a:r>
          </a:p>
        </p:txBody>
      </p:sp>
      <p:sp>
        <p:nvSpPr>
          <p:cNvPr id="194568" name="Text Box 8"/>
          <p:cNvSpPr txBox="1">
            <a:spLocks noChangeArrowheads="1"/>
          </p:cNvSpPr>
          <p:nvPr/>
        </p:nvSpPr>
        <p:spPr bwMode="auto">
          <a:xfrm>
            <a:off x="2057400" y="1524000"/>
            <a:ext cx="3581400" cy="1768475"/>
          </a:xfrm>
          <a:prstGeom prst="rect">
            <a:avLst/>
          </a:prstGeom>
          <a:noFill/>
          <a:ln w="9525">
            <a:noFill/>
            <a:miter lim="800000"/>
            <a:headEnd/>
            <a:tailEnd/>
          </a:ln>
          <a:effectLst/>
        </p:spPr>
        <p:txBody>
          <a:bodyPr>
            <a:spAutoFit/>
          </a:bodyPr>
          <a:lstStyle/>
          <a:p>
            <a:pPr marL="506413" indent="-506413">
              <a:lnSpc>
                <a:spcPct val="100000"/>
              </a:lnSpc>
              <a:spcBef>
                <a:spcPct val="50000"/>
              </a:spcBef>
            </a:pPr>
            <a:r>
              <a:rPr lang="en-US" sz="2000" b="1" dirty="0"/>
              <a:t>On August 10, 1945 thousands of leaflets were dropped over the city of Nagasaki</a:t>
            </a:r>
          </a:p>
          <a:p>
            <a:pPr marL="506413" indent="-506413">
              <a:lnSpc>
                <a:spcPct val="100000"/>
              </a:lnSpc>
              <a:spcBef>
                <a:spcPct val="50000"/>
              </a:spcBef>
              <a:buFontTx/>
              <a:buNone/>
            </a:pPr>
            <a:endParaRPr lang="en-US" sz="2000"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600200" y="381000"/>
            <a:ext cx="7543800" cy="1143000"/>
          </a:xfrm>
        </p:spPr>
        <p:txBody>
          <a:bodyPr>
            <a:normAutofit fontScale="90000"/>
          </a:bodyPr>
          <a:lstStyle/>
          <a:p>
            <a:r>
              <a:rPr lang="en-US" sz="4800" b="1">
                <a:effectLst>
                  <a:outerShdw blurRad="38100" dist="38100" dir="2700000" algn="tl">
                    <a:srgbClr val="C0C0C0"/>
                  </a:outerShdw>
                </a:effectLst>
              </a:rPr>
              <a:t>The Bombing:</a:t>
            </a:r>
            <a:br>
              <a:rPr lang="en-US" sz="4800" b="1">
                <a:effectLst>
                  <a:outerShdw blurRad="38100" dist="38100" dir="2700000" algn="tl">
                    <a:srgbClr val="C0C0C0"/>
                  </a:outerShdw>
                </a:effectLst>
              </a:rPr>
            </a:br>
            <a:r>
              <a:rPr lang="en-US" sz="4800" b="1">
                <a:effectLst>
                  <a:outerShdw blurRad="38100" dist="38100" dir="2700000" algn="tl">
                    <a:srgbClr val="C0C0C0"/>
                  </a:outerShdw>
                </a:effectLst>
              </a:rPr>
              <a:t>Nagasaki</a:t>
            </a:r>
          </a:p>
        </p:txBody>
      </p:sp>
      <p:pic>
        <p:nvPicPr>
          <p:cNvPr id="114692" name="Picture 4"/>
          <p:cNvPicPr>
            <a:picLocks noChangeAspect="1" noChangeArrowheads="1"/>
          </p:cNvPicPr>
          <p:nvPr/>
        </p:nvPicPr>
        <p:blipFill>
          <a:blip r:embed="rId3" cstate="print"/>
          <a:srcRect/>
          <a:stretch>
            <a:fillRect/>
          </a:stretch>
        </p:blipFill>
        <p:spPr bwMode="auto">
          <a:xfrm>
            <a:off x="0" y="1828800"/>
            <a:ext cx="4505325" cy="3352800"/>
          </a:xfrm>
          <a:prstGeom prst="rect">
            <a:avLst/>
          </a:prstGeom>
          <a:noFill/>
          <a:ln w="6350">
            <a:solidFill>
              <a:schemeClr val="tx1"/>
            </a:solidFill>
            <a:miter lim="800000"/>
            <a:headEnd/>
            <a:tailEnd/>
          </a:ln>
          <a:effectLst/>
        </p:spPr>
      </p:pic>
      <p:pic>
        <p:nvPicPr>
          <p:cNvPr id="114693" name="Picture 5"/>
          <p:cNvPicPr>
            <a:picLocks noChangeAspect="1" noChangeArrowheads="1"/>
          </p:cNvPicPr>
          <p:nvPr/>
        </p:nvPicPr>
        <p:blipFill>
          <a:blip r:embed="rId4" cstate="print"/>
          <a:srcRect/>
          <a:stretch>
            <a:fillRect/>
          </a:stretch>
        </p:blipFill>
        <p:spPr bwMode="auto">
          <a:xfrm>
            <a:off x="4552950" y="1828800"/>
            <a:ext cx="4819650" cy="3352800"/>
          </a:xfrm>
          <a:prstGeom prst="rect">
            <a:avLst/>
          </a:prstGeom>
          <a:noFill/>
          <a:ln w="6350">
            <a:solidFill>
              <a:schemeClr val="tx1"/>
            </a:solidFill>
            <a:miter lim="800000"/>
            <a:headEnd/>
            <a:tailEnd/>
          </a:ln>
          <a:effectLst/>
        </p:spPr>
      </p:pic>
      <p:sp>
        <p:nvSpPr>
          <p:cNvPr id="114694" name="Text Box 6"/>
          <p:cNvSpPr txBox="1">
            <a:spLocks noChangeArrowheads="1"/>
          </p:cNvSpPr>
          <p:nvPr/>
        </p:nvSpPr>
        <p:spPr bwMode="auto">
          <a:xfrm>
            <a:off x="2133600" y="5105400"/>
            <a:ext cx="2743200" cy="519113"/>
          </a:xfrm>
          <a:prstGeom prst="rect">
            <a:avLst/>
          </a:prstGeom>
          <a:noFill/>
          <a:ln w="9525">
            <a:noFill/>
            <a:miter lim="800000"/>
            <a:headEnd/>
            <a:tailEnd/>
          </a:ln>
          <a:effectLst/>
        </p:spPr>
        <p:txBody>
          <a:bodyPr>
            <a:spAutoFit/>
          </a:bodyPr>
          <a:lstStyle/>
          <a:p>
            <a:pPr algn="ctr">
              <a:lnSpc>
                <a:spcPct val="100000"/>
              </a:lnSpc>
              <a:spcBef>
                <a:spcPct val="50000"/>
              </a:spcBef>
              <a:buFontTx/>
              <a:buNone/>
            </a:pPr>
            <a:r>
              <a:rPr lang="en-US" sz="2800" b="1">
                <a:solidFill>
                  <a:schemeClr val="accent2"/>
                </a:solidFill>
                <a:latin typeface="Arial" charset="0"/>
              </a:rPr>
              <a:t>Before</a:t>
            </a:r>
          </a:p>
        </p:txBody>
      </p:sp>
      <p:sp>
        <p:nvSpPr>
          <p:cNvPr id="114695" name="Text Box 7"/>
          <p:cNvSpPr txBox="1">
            <a:spLocks noChangeArrowheads="1"/>
          </p:cNvSpPr>
          <p:nvPr/>
        </p:nvSpPr>
        <p:spPr bwMode="auto">
          <a:xfrm>
            <a:off x="6172200" y="5105400"/>
            <a:ext cx="2057400" cy="519113"/>
          </a:xfrm>
          <a:prstGeom prst="rect">
            <a:avLst/>
          </a:prstGeom>
          <a:noFill/>
          <a:ln w="9525">
            <a:noFill/>
            <a:miter lim="800000"/>
            <a:headEnd/>
            <a:tailEnd/>
          </a:ln>
          <a:effectLst/>
        </p:spPr>
        <p:txBody>
          <a:bodyPr>
            <a:spAutoFit/>
          </a:bodyPr>
          <a:lstStyle/>
          <a:p>
            <a:pPr algn="ctr">
              <a:lnSpc>
                <a:spcPct val="100000"/>
              </a:lnSpc>
              <a:spcBef>
                <a:spcPct val="50000"/>
              </a:spcBef>
              <a:buFontTx/>
              <a:buNone/>
            </a:pPr>
            <a:r>
              <a:rPr lang="en-US" sz="2800" b="1">
                <a:solidFill>
                  <a:srgbClr val="CC3300"/>
                </a:solidFill>
                <a:latin typeface="Arial" charset="0"/>
              </a:rPr>
              <a:t>After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File:Atomic bombing of Japan.jpg"/>
          <p:cNvPicPr>
            <a:picLocks noChangeAspect="1" noChangeArrowheads="1"/>
          </p:cNvPicPr>
          <p:nvPr/>
        </p:nvPicPr>
        <p:blipFill>
          <a:blip r:embed="rId2" cstate="print"/>
          <a:srcRect/>
          <a:stretch>
            <a:fillRect/>
          </a:stretch>
        </p:blipFill>
        <p:spPr bwMode="auto">
          <a:xfrm>
            <a:off x="-5829300" y="0"/>
            <a:ext cx="11658600" cy="692229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File:Nagasaki 1945 - Before and after (adjusted).jpg"/>
          <p:cNvPicPr>
            <a:picLocks noChangeAspect="1" noChangeArrowheads="1"/>
          </p:cNvPicPr>
          <p:nvPr/>
        </p:nvPicPr>
        <p:blipFill>
          <a:blip r:embed="rId2" cstate="print"/>
          <a:srcRect/>
          <a:stretch>
            <a:fillRect/>
          </a:stretch>
        </p:blipFill>
        <p:spPr bwMode="auto">
          <a:xfrm>
            <a:off x="0" y="15601"/>
            <a:ext cx="6248400" cy="68423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52600" y="304800"/>
            <a:ext cx="5943600" cy="838200"/>
          </a:xfrm>
        </p:spPr>
        <p:txBody>
          <a:bodyPr/>
          <a:lstStyle/>
          <a:p>
            <a:r>
              <a:rPr lang="en-US" b="1" dirty="0">
                <a:effectLst>
                  <a:outerShdw blurRad="38100" dist="38100" dir="2700000" algn="tl">
                    <a:srgbClr val="C0C0C0"/>
                  </a:outerShdw>
                </a:effectLst>
              </a:rPr>
              <a:t>Fission Bomb</a:t>
            </a:r>
          </a:p>
        </p:txBody>
      </p:sp>
      <p:sp>
        <p:nvSpPr>
          <p:cNvPr id="59395" name="Rectangle 3"/>
          <p:cNvSpPr>
            <a:spLocks noGrp="1" noChangeArrowheads="1"/>
          </p:cNvSpPr>
          <p:nvPr>
            <p:ph type="body" sz="half" idx="1"/>
          </p:nvPr>
        </p:nvSpPr>
        <p:spPr>
          <a:xfrm>
            <a:off x="2057400" y="2667000"/>
            <a:ext cx="3365500" cy="4038600"/>
          </a:xfrm>
        </p:spPr>
        <p:txBody>
          <a:bodyPr/>
          <a:lstStyle/>
          <a:p>
            <a:pPr>
              <a:lnSpc>
                <a:spcPct val="80000"/>
              </a:lnSpc>
              <a:buSzPct val="200000"/>
              <a:buFontTx/>
              <a:buNone/>
            </a:pPr>
            <a:endParaRPr lang="en-US" sz="2000"/>
          </a:p>
          <a:p>
            <a:pPr>
              <a:lnSpc>
                <a:spcPct val="80000"/>
              </a:lnSpc>
              <a:buSzPct val="200000"/>
            </a:pPr>
            <a:endParaRPr lang="en-US" sz="2000"/>
          </a:p>
          <a:p>
            <a:pPr>
              <a:lnSpc>
                <a:spcPct val="80000"/>
              </a:lnSpc>
              <a:buSzPct val="200000"/>
            </a:pPr>
            <a:endParaRPr lang="en-US" sz="2000"/>
          </a:p>
          <a:p>
            <a:pPr>
              <a:lnSpc>
                <a:spcPct val="80000"/>
              </a:lnSpc>
              <a:buSzPct val="200000"/>
              <a:buFontTx/>
              <a:buNone/>
            </a:pPr>
            <a:endParaRPr lang="en-US" sz="2000"/>
          </a:p>
        </p:txBody>
      </p:sp>
      <p:pic>
        <p:nvPicPr>
          <p:cNvPr id="59396" name="Picture 4"/>
          <p:cNvPicPr>
            <a:picLocks noGrp="1" noChangeAspect="1" noChangeArrowheads="1"/>
          </p:cNvPicPr>
          <p:nvPr>
            <p:ph sz="half" idx="2"/>
          </p:nvPr>
        </p:nvPicPr>
        <p:blipFill>
          <a:blip r:embed="rId3" cstate="print">
            <a:lum bright="-6000" contrast="6000"/>
          </a:blip>
          <a:srcRect/>
          <a:stretch>
            <a:fillRect/>
          </a:stretch>
        </p:blipFill>
        <p:spPr>
          <a:xfrm>
            <a:off x="-43976" y="1295400"/>
            <a:ext cx="9187976" cy="5562600"/>
          </a:xfr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2000" tmFilter="0, 0; .2, .5; .8, .5; 1, 0"/>
                                        <p:tgtEl>
                                          <p:spTgt spid="59396"/>
                                        </p:tgtEl>
                                      </p:cBhvr>
                                    </p:animEffect>
                                    <p:animScale>
                                      <p:cBhvr>
                                        <p:cTn id="7" dur="1000" autoRev="1" fill="hold"/>
                                        <p:tgtEl>
                                          <p:spTgt spid="5939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6562" name="Picture 2" descr="File:Nagasaki temple destroyed.jpg"/>
          <p:cNvPicPr>
            <a:picLocks noChangeAspect="1" noChangeArrowheads="1"/>
          </p:cNvPicPr>
          <p:nvPr/>
        </p:nvPicPr>
        <p:blipFill>
          <a:blip r:embed="rId2" cstate="print"/>
          <a:srcRect/>
          <a:stretch>
            <a:fillRect/>
          </a:stretch>
        </p:blipFill>
        <p:spPr bwMode="auto">
          <a:xfrm>
            <a:off x="381000" y="0"/>
            <a:ext cx="8382000" cy="686842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for Monday</a:t>
            </a:r>
            <a:endParaRPr lang="en-US" dirty="0"/>
          </a:p>
        </p:txBody>
      </p:sp>
      <p:sp>
        <p:nvSpPr>
          <p:cNvPr id="3" name="Content Placeholder 2"/>
          <p:cNvSpPr>
            <a:spLocks noGrp="1"/>
          </p:cNvSpPr>
          <p:nvPr>
            <p:ph idx="1"/>
          </p:nvPr>
        </p:nvSpPr>
        <p:spPr/>
        <p:txBody>
          <a:bodyPr/>
          <a:lstStyle/>
          <a:p>
            <a:r>
              <a:rPr lang="en-US" dirty="0" smtClean="0"/>
              <a:t>Read the “Key Debate” reading</a:t>
            </a:r>
          </a:p>
          <a:p>
            <a:r>
              <a:rPr lang="en-US" dirty="0" smtClean="0"/>
              <a:t>Answer the following questions in complete paragraphs:</a:t>
            </a:r>
          </a:p>
          <a:p>
            <a:pPr lvl="1"/>
            <a:r>
              <a:rPr lang="en-US" dirty="0" smtClean="0"/>
              <a:t>Why did President Truman decide to use the atomic bomb?</a:t>
            </a:r>
          </a:p>
          <a:p>
            <a:pPr lvl="1"/>
            <a:r>
              <a:rPr lang="en-US" dirty="0" smtClean="0"/>
              <a:t>Do you agree with the Orthodox View or the Revisionist View? Why?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Orthodox vs. Revisionist</a:t>
            </a:r>
            <a:endParaRPr lang="en-US" dirty="0"/>
          </a:p>
        </p:txBody>
      </p:sp>
      <p:sp>
        <p:nvSpPr>
          <p:cNvPr id="3" name="Content Placeholder 2"/>
          <p:cNvSpPr>
            <a:spLocks noGrp="1"/>
          </p:cNvSpPr>
          <p:nvPr>
            <p:ph idx="1"/>
          </p:nvPr>
        </p:nvSpPr>
        <p:spPr/>
        <p:txBody>
          <a:bodyPr/>
          <a:lstStyle/>
          <a:p>
            <a:r>
              <a:rPr lang="en-US" dirty="0" smtClean="0"/>
              <a:t>In groups of 4-6, discuss the following:</a:t>
            </a:r>
          </a:p>
          <a:p>
            <a:pPr lvl="1"/>
            <a:r>
              <a:rPr lang="en-US" dirty="0" smtClean="0"/>
              <a:t>Do you agree with the orthodox or revisionist view? Explain why, referencing the reading.</a:t>
            </a:r>
          </a:p>
          <a:p>
            <a:pPr lvl="1"/>
            <a:r>
              <a:rPr lang="en-US" dirty="0" smtClean="0"/>
              <a:t>What are the strengths of the orthodox view? The weaknesses?</a:t>
            </a:r>
          </a:p>
          <a:p>
            <a:pPr lvl="1"/>
            <a:r>
              <a:rPr lang="en-US" dirty="0" smtClean="0"/>
              <a:t>What are the strengths of the revisionist view? The weaknesses?</a:t>
            </a:r>
          </a:p>
          <a:p>
            <a:pPr lvl="1"/>
            <a:r>
              <a:rPr lang="en-US" dirty="0" smtClean="0"/>
              <a:t>Each group member needs to voice their opinion.</a:t>
            </a:r>
          </a:p>
          <a:p>
            <a:pPr lvl="1"/>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Extract from </a:t>
            </a:r>
            <a:r>
              <a:rPr lang="en-US" i="1" dirty="0" smtClean="0"/>
              <a:t>Hiroshima Diary</a:t>
            </a:r>
            <a:r>
              <a:rPr lang="en-US" dirty="0" smtClean="0"/>
              <a:t>, by Michihiko </a:t>
            </a:r>
            <a:r>
              <a:rPr lang="en-US" dirty="0" err="1" smtClean="0"/>
              <a:t>Hachiya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“Hundred of people who were trying to escape to the hills passed our house. The sight of them was almost unbearable. Their faces and hands were burnt and swollen; and great sheets of skin had peeled away from their tissues to hang down like rags or a scarecrow. They moved like a line of ants. All through the night, they went past our house, but this morning they stopped. I found them lying so thick on both sides of the road that it was impossible to pass without stepping on them.”</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Excerpt from an interview with an American soldier who fought against the Japanese, from </a:t>
            </a:r>
            <a:r>
              <a:rPr lang="en-US" sz="3200" i="1" dirty="0" smtClean="0"/>
              <a:t>The Good War</a:t>
            </a:r>
            <a:r>
              <a:rPr lang="en-US" sz="3200" dirty="0" smtClean="0"/>
              <a:t>, by Studs </a:t>
            </a:r>
            <a:r>
              <a:rPr lang="en-US" sz="3200" dirty="0" err="1" smtClean="0"/>
              <a:t>Terkel</a:t>
            </a:r>
            <a:r>
              <a:rPr lang="en-US" sz="3200" dirty="0" smtClean="0"/>
              <a:t>. </a:t>
            </a:r>
            <a:endParaRPr lang="en-US" sz="3200" dirty="0"/>
          </a:p>
        </p:txBody>
      </p:sp>
      <p:sp>
        <p:nvSpPr>
          <p:cNvPr id="3" name="Content Placeholder 2"/>
          <p:cNvSpPr>
            <a:spLocks noGrp="1"/>
          </p:cNvSpPr>
          <p:nvPr>
            <p:ph idx="1"/>
          </p:nvPr>
        </p:nvSpPr>
        <p:spPr>
          <a:xfrm>
            <a:off x="457200" y="1600200"/>
            <a:ext cx="8458200" cy="5257800"/>
          </a:xfrm>
        </p:spPr>
        <p:txBody>
          <a:bodyPr>
            <a:normAutofit fontScale="85000" lnSpcReduction="20000"/>
          </a:bodyPr>
          <a:lstStyle/>
          <a:p>
            <a:pPr>
              <a:buNone/>
            </a:pPr>
            <a:r>
              <a:rPr lang="en-US" dirty="0" smtClean="0"/>
              <a:t>“I was in Hiroshima… [that] I saw deformities that I’d never seen before. I know there are genetic effects that may affect generations of survivors and their children. I’m aware of all this. But I also know that had we landed in Japan, we would have faced greater carnage than Normandy. It would probably have been the most bloody invasion in history. Every Japanese man, woman, and child was ready to defend that land. The only way we took Iwo Jima was because we outnumbered them three to one. Still, they held us at bay as long as they did. We’d had to starve them out, month after month after month. As it was, they were really down to eating grass and bark off trees. So I feel split about Hiroshima. The damn thing probably saved my life.”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Yamaguchi’s Story</a:t>
            </a:r>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3794" name="Picture 2" descr="File:Fission bomb assembly methods.svg"/>
          <p:cNvPicPr>
            <a:picLocks noChangeAspect="1" noChangeArrowheads="1"/>
          </p:cNvPicPr>
          <p:nvPr/>
        </p:nvPicPr>
        <p:blipFill>
          <a:blip r:embed="rId2" cstate="print"/>
          <a:srcRect/>
          <a:stretch>
            <a:fillRect/>
          </a:stretch>
        </p:blipFill>
        <p:spPr bwMode="auto">
          <a:xfrm>
            <a:off x="1219200" y="-13353"/>
            <a:ext cx="5905500" cy="687135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52600" y="0"/>
            <a:ext cx="7391400" cy="914400"/>
          </a:xfrm>
        </p:spPr>
        <p:txBody>
          <a:bodyPr/>
          <a:lstStyle/>
          <a:p>
            <a:r>
              <a:rPr lang="en-US" sz="4500" b="1" dirty="0">
                <a:effectLst>
                  <a:outerShdw blurRad="38100" dist="38100" dir="2700000" algn="tl">
                    <a:srgbClr val="C0C0C0"/>
                  </a:outerShdw>
                </a:effectLst>
              </a:rPr>
              <a:t>Einstein’s Letter</a:t>
            </a:r>
          </a:p>
        </p:txBody>
      </p:sp>
      <p:sp>
        <p:nvSpPr>
          <p:cNvPr id="51204" name="Rectangle 4"/>
          <p:cNvSpPr>
            <a:spLocks noGrp="1" noChangeArrowheads="1"/>
          </p:cNvSpPr>
          <p:nvPr>
            <p:ph type="body" idx="1"/>
          </p:nvPr>
        </p:nvSpPr>
        <p:spPr>
          <a:xfrm>
            <a:off x="0" y="685800"/>
            <a:ext cx="8915400" cy="5410200"/>
          </a:xfrm>
        </p:spPr>
        <p:txBody>
          <a:bodyPr>
            <a:noAutofit/>
          </a:bodyPr>
          <a:lstStyle/>
          <a:p>
            <a:pPr>
              <a:buSzPct val="200000"/>
              <a:buFontTx/>
              <a:buNone/>
            </a:pPr>
            <a:r>
              <a:rPr lang="en-US" sz="2400" i="1" dirty="0"/>
              <a:t> 	   In the course of the last four months it has been made probable - through the work of Joliot in France as well as Fermi and Szilard in America - that it may become possible to set up a nuclear chain reaction in a large mass of uranium, by which vast amounts of power and large quantities of new radium-like elements would be generated. Now it appears almost certain that this could be achieved in the immediate future.</a:t>
            </a:r>
          </a:p>
          <a:p>
            <a:pPr>
              <a:buSzPct val="200000"/>
              <a:buFontTx/>
              <a:buNone/>
            </a:pPr>
            <a:r>
              <a:rPr lang="en-US" sz="2400" i="1" dirty="0"/>
              <a:t>		This new phenomenon would also lead to the construction of bombs, and it is conceivable - though much less certain - that extremely powerful bombs of a new type may thus be constructed. A single bomb of this type, carried by boat and exploded in a port, might very well destroy the whole port together with some of the surrounding territory. However, such bombs might very well prove to be too heavy for transportation by air...</a:t>
            </a:r>
          </a:p>
          <a:p>
            <a:pPr>
              <a:buSzPct val="200000"/>
              <a:buFontTx/>
              <a:buNone/>
            </a:pPr>
            <a:r>
              <a:rPr lang="en-US" sz="2400" i="1" dirty="0"/>
              <a:t>				Yours very truly,  </a:t>
            </a:r>
          </a:p>
          <a:p>
            <a:pPr>
              <a:buSzPct val="200000"/>
              <a:buFontTx/>
              <a:buNone/>
            </a:pPr>
            <a:r>
              <a:rPr lang="en-US" sz="2400" i="1" dirty="0"/>
              <a:t>			         </a:t>
            </a:r>
            <a:r>
              <a:rPr lang="en-US" sz="2400" i="1" dirty="0" smtClean="0"/>
              <a:t>			(</a:t>
            </a:r>
            <a:r>
              <a:rPr lang="en-US" sz="2400" i="1" dirty="0"/>
              <a:t>Albert Einstein) </a:t>
            </a:r>
          </a:p>
          <a:p>
            <a:pPr>
              <a:buSzPct val="200000"/>
              <a:buFontTx/>
              <a:buNone/>
            </a:pPr>
            <a:endParaRPr lang="en-US" sz="2400" i="1" dirty="0"/>
          </a:p>
        </p:txBody>
      </p:sp>
      <p:pic>
        <p:nvPicPr>
          <p:cNvPr id="51207" name="Picture 7"/>
          <p:cNvPicPr>
            <a:picLocks noChangeAspect="1" noChangeArrowheads="1"/>
          </p:cNvPicPr>
          <p:nvPr/>
        </p:nvPicPr>
        <p:blipFill>
          <a:blip r:embed="rId3" cstate="print">
            <a:lum bright="-12000" contrast="6000"/>
          </a:blip>
          <a:srcRect/>
          <a:stretch>
            <a:fillRect/>
          </a:stretch>
        </p:blipFill>
        <p:spPr bwMode="auto">
          <a:xfrm>
            <a:off x="2971800" y="6324600"/>
            <a:ext cx="1676400" cy="4191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Manhattan Project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Concerned that Germany might develop similar technology and gain a huge military advantage, FDR gives permission for research to start</a:t>
            </a:r>
          </a:p>
          <a:p>
            <a:r>
              <a:rPr lang="en-US" dirty="0" smtClean="0"/>
              <a:t>Manhattan Project was headed by Army Brigadier General Leslie Groves, who appointed physicist J. Robert Oppenheimer as scientific director</a:t>
            </a:r>
          </a:p>
          <a:p>
            <a:r>
              <a:rPr lang="en-US" dirty="0" smtClean="0"/>
              <a:t>130,000 people working on project and cost more than $2 billion</a:t>
            </a:r>
          </a:p>
          <a:p>
            <a:r>
              <a:rPr lang="en-US" dirty="0" smtClean="0"/>
              <a:t>Main research locations: Tennessee, Washington, and Los Alamos, New Mexico</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of the Manhattan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Many workers had no idea what they were really working on</a:t>
            </a:r>
          </a:p>
          <a:p>
            <a:r>
              <a:rPr lang="en-US" dirty="0" smtClean="0"/>
              <a:t>Some were not able to use telephones; others had to work under false names</a:t>
            </a:r>
          </a:p>
          <a:p>
            <a:r>
              <a:rPr lang="en-US" dirty="0" smtClean="0"/>
              <a:t>Even despite the security measures, USSR sent spies</a:t>
            </a:r>
          </a:p>
          <a:p>
            <a:pPr lvl="1"/>
            <a:r>
              <a:rPr lang="en-US" dirty="0" smtClean="0"/>
              <a:t>Klaus Fuchs, Theodore Hall, David </a:t>
            </a:r>
            <a:r>
              <a:rPr lang="en-US" dirty="0" err="1" smtClean="0"/>
              <a:t>Greenglass</a:t>
            </a:r>
            <a:endParaRPr lang="en-US" dirty="0" smtClean="0"/>
          </a:p>
          <a:p>
            <a:pPr lvl="1"/>
            <a:r>
              <a:rPr lang="en-US" dirty="0" smtClean="0"/>
              <a:t>Stalin aware of US technology</a:t>
            </a:r>
          </a:p>
          <a:p>
            <a:pPr lvl="1"/>
            <a:r>
              <a:rPr lang="en-US" dirty="0" smtClean="0"/>
              <a:t>Allowed USSR to test its own bomb in 1949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Trinity Test</a:t>
            </a:r>
            <a:endParaRPr lang="en-US" dirty="0"/>
          </a:p>
        </p:txBody>
      </p:sp>
      <p:sp>
        <p:nvSpPr>
          <p:cNvPr id="3" name="Content Placeholder 2"/>
          <p:cNvSpPr>
            <a:spLocks noGrp="1"/>
          </p:cNvSpPr>
          <p:nvPr>
            <p:ph idx="1"/>
          </p:nvPr>
        </p:nvSpPr>
        <p:spPr/>
        <p:txBody>
          <a:bodyPr/>
          <a:lstStyle/>
          <a:p>
            <a:r>
              <a:rPr lang="en-US" dirty="0" smtClean="0"/>
              <a:t>July 16, 1945, first atomic bomb was tested in New Mexico</a:t>
            </a:r>
          </a:p>
          <a:p>
            <a:r>
              <a:rPr lang="en-US" dirty="0" smtClean="0"/>
              <a:t>Power surpassed the expectations of the scientists who had been working on it</a:t>
            </a:r>
          </a:p>
          <a:p>
            <a:r>
              <a:rPr lang="en-US" dirty="0" smtClean="0"/>
              <a:t>Scientists realized that a single bomb could devastate an entire city and kill thousands of people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8550" name="Picture 6"/>
          <p:cNvPicPr>
            <a:picLocks noGrp="1" noChangeAspect="1" noChangeArrowheads="1"/>
          </p:cNvPicPr>
          <p:nvPr>
            <p:ph idx="1"/>
          </p:nvPr>
        </p:nvPicPr>
        <p:blipFill>
          <a:blip r:embed="rId3" cstate="print"/>
          <a:srcRect/>
          <a:stretch>
            <a:fillRect/>
          </a:stretch>
        </p:blipFill>
        <p:spPr>
          <a:xfrm>
            <a:off x="381000" y="-50717"/>
            <a:ext cx="8610600" cy="6908718"/>
          </a:xfrm>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2000" tmFilter="0, 0; .2, .5; .8, .5; 1, 0"/>
                                        <p:tgtEl>
                                          <p:spTgt spid="108550"/>
                                        </p:tgtEl>
                                      </p:cBhvr>
                                    </p:animEffect>
                                    <p:animScale>
                                      <p:cBhvr>
                                        <p:cTn id="7" dur="1000" autoRev="1" fill="hold"/>
                                        <p:tgtEl>
                                          <p:spTgt spid="1085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648</TotalTime>
  <Words>1028</Words>
  <Application>Microsoft Office PowerPoint</Application>
  <PresentationFormat>On-screen Show (4:3)</PresentationFormat>
  <Paragraphs>140</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The Atomic Age</vt:lpstr>
      <vt:lpstr>FDR receives a letter from Albert Einstein</vt:lpstr>
      <vt:lpstr>Fission Bomb</vt:lpstr>
      <vt:lpstr>Slide 4</vt:lpstr>
      <vt:lpstr>Einstein’s Letter</vt:lpstr>
      <vt:lpstr>Manhattan Project</vt:lpstr>
      <vt:lpstr>Security of the Manhattan Project</vt:lpstr>
      <vt:lpstr>Trinity Test</vt:lpstr>
      <vt:lpstr>Slide 9</vt:lpstr>
      <vt:lpstr>Slide 10</vt:lpstr>
      <vt:lpstr>Slide 11</vt:lpstr>
      <vt:lpstr>Trinity Test Equivalents</vt:lpstr>
      <vt:lpstr>Fat Man and  Little Boy</vt:lpstr>
      <vt:lpstr>Your Task…</vt:lpstr>
      <vt:lpstr>Slide 15</vt:lpstr>
      <vt:lpstr>Decision to Drop the Bomb</vt:lpstr>
      <vt:lpstr>Attacks on Japan</vt:lpstr>
      <vt:lpstr>The Enola Gay</vt:lpstr>
      <vt:lpstr>Hiroshima Before The Atomic Bomb</vt:lpstr>
      <vt:lpstr>Hiroshima After  The Atomic Bomb</vt:lpstr>
      <vt:lpstr>Slide 21</vt:lpstr>
      <vt:lpstr>Slide 22</vt:lpstr>
      <vt:lpstr>Slide 23</vt:lpstr>
      <vt:lpstr>Slide 24</vt:lpstr>
      <vt:lpstr>Attacks on Japan, contd</vt:lpstr>
      <vt:lpstr>Formal Warning  to Japan</vt:lpstr>
      <vt:lpstr>The Bombing: Nagasaki</vt:lpstr>
      <vt:lpstr>Slide 28</vt:lpstr>
      <vt:lpstr>Slide 29</vt:lpstr>
      <vt:lpstr>Slide 30</vt:lpstr>
      <vt:lpstr>Homework for Monday</vt:lpstr>
      <vt:lpstr>Orthodox vs. Revisionist</vt:lpstr>
      <vt:lpstr>Extract from Hiroshima Diary, by Michihiko Hachiya</vt:lpstr>
      <vt:lpstr>Excerpt from an interview with an American soldier who fought against the Japanese, from The Good War, by Studs Terkel. </vt:lpstr>
      <vt:lpstr>Yamaguchi’s Story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Atomic Age</dc:title>
  <dc:creator>District Tech</dc:creator>
  <cp:lastModifiedBy>District Tech</cp:lastModifiedBy>
  <cp:revision>16</cp:revision>
  <dcterms:created xsi:type="dcterms:W3CDTF">2013-11-21T01:57:45Z</dcterms:created>
  <dcterms:modified xsi:type="dcterms:W3CDTF">2013-11-25T04:35:31Z</dcterms:modified>
</cp:coreProperties>
</file>